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Martin" initials="AM" lastIdx="0" clrIdx="0">
    <p:extLst>
      <p:ext uri="{19B8F6BF-5375-455C-9EA6-DF929625EA0E}">
        <p15:presenceInfo xmlns:p15="http://schemas.microsoft.com/office/powerpoint/2012/main" userId="41d277faf4396a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94660"/>
  </p:normalViewPr>
  <p:slideViewPr>
    <p:cSldViewPr snapToGrid="0">
      <p:cViewPr>
        <p:scale>
          <a:sx n="32" d="100"/>
          <a:sy n="32" d="100"/>
        </p:scale>
        <p:origin x="-720" y="-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openxmlformats.org/officeDocument/2006/relationships/image" Target="../media/image25.png"/><Relationship Id="rId39" Type="http://schemas.openxmlformats.org/officeDocument/2006/relationships/image" Target="../media/image35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png"/><Relationship Id="rId55" Type="http://schemas.openxmlformats.org/officeDocument/2006/relationships/image" Target="../media/image52.tiff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9" Type="http://schemas.openxmlformats.org/officeDocument/2006/relationships/image" Target="../media/image28.png"/><Relationship Id="rId11" Type="http://schemas.openxmlformats.org/officeDocument/2006/relationships/image" Target="../media/image6.png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image" Target="../media/image34.png"/><Relationship Id="rId40" Type="http://schemas.openxmlformats.org/officeDocument/2006/relationships/image" Target="../media/image36.png"/><Relationship Id="rId45" Type="http://schemas.openxmlformats.org/officeDocument/2006/relationships/image" Target="../media/image42.png"/><Relationship Id="rId53" Type="http://schemas.openxmlformats.org/officeDocument/2006/relationships/image" Target="../media/image50.png"/><Relationship Id="rId58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19" Type="http://schemas.openxmlformats.org/officeDocument/2006/relationships/image" Target="../media/image15.png"/><Relationship Id="rId31" Type="http://schemas.openxmlformats.org/officeDocument/2006/relationships/image" Target="../media/image20.png"/><Relationship Id="rId44" Type="http://schemas.openxmlformats.org/officeDocument/2006/relationships/image" Target="../media/image41.png"/><Relationship Id="rId52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56" Type="http://schemas.openxmlformats.org/officeDocument/2006/relationships/image" Target="../media/image53.png"/><Relationship Id="rId8" Type="http://schemas.openxmlformats.org/officeDocument/2006/relationships/image" Target="../media/image7.png"/><Relationship Id="rId51" Type="http://schemas.openxmlformats.org/officeDocument/2006/relationships/image" Target="../media/image48.png"/><Relationship Id="rId3" Type="http://schemas.openxmlformats.org/officeDocument/2006/relationships/image" Target="../media/image2.tiff"/><Relationship Id="rId12" Type="http://schemas.openxmlformats.org/officeDocument/2006/relationships/image" Target="../media/image9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0.png"/><Relationship Id="rId38" Type="http://schemas.openxmlformats.org/officeDocument/2006/relationships/image" Target="../media/image37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54" Type="http://schemas.openxmlformats.org/officeDocument/2006/relationships/image" Target="../media/image51.tiff"/><Relationship Id="rId1" Type="http://schemas.openxmlformats.org/officeDocument/2006/relationships/slideLayout" Target="../slideLayouts/slideLayout1.xml"/><Relationship Id="rId15" Type="http://schemas.openxmlformats.org/officeDocument/2006/relationships/image" Target="../media/image12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3.png"/><Relationship Id="rId49" Type="http://schemas.openxmlformats.org/officeDocument/2006/relationships/image" Target="../media/image46.tiff"/><Relationship Id="rId57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3268" y="-26795"/>
            <a:ext cx="35143441" cy="297174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Making Over </a:t>
            </a:r>
            <a:r>
              <a:rPr lang="en-US" dirty="0" err="1"/>
              <a:t>Combinatorially</a:t>
            </a:r>
            <a:r>
              <a:rPr lang="en-US" dirty="0"/>
              <a:t>-Structured Domains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Andrea Martin Tulane University| K. Brent Venable Tulane University and IHCM | </a:t>
            </a: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>
          <a:xfrm>
            <a:off x="1188720" y="5593595"/>
            <a:ext cx="12801600" cy="128016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>
          <a:xfrm>
            <a:off x="1143000" y="6816476"/>
            <a:ext cx="12801600" cy="46015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 build a computational model of how human deliberate when confronted with a sequence decisions.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 show a way of representing uncertainty in soft constraint problems.</a:t>
            </a:r>
          </a:p>
        </p:txBody>
      </p:sp>
      <p:sp>
        <p:nvSpPr>
          <p:cNvPr id="68" name="Text Placeholder 67"/>
          <p:cNvSpPr>
            <a:spLocks noGrp="1"/>
          </p:cNvSpPr>
          <p:nvPr>
            <p:ph type="body" sz="quarter" idx="37"/>
          </p:nvPr>
        </p:nvSpPr>
        <p:spPr>
          <a:xfrm>
            <a:off x="1188720" y="11564100"/>
            <a:ext cx="12801600" cy="1280160"/>
          </a:xfrm>
        </p:spPr>
        <p:txBody>
          <a:bodyPr/>
          <a:lstStyle/>
          <a:p>
            <a:r>
              <a:rPr lang="en-US" dirty="0"/>
              <a:t>Fuzzy-CSP’s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43000" y="21668232"/>
            <a:ext cx="12801600" cy="1219200"/>
          </a:xfrm>
        </p:spPr>
        <p:txBody>
          <a:bodyPr/>
          <a:lstStyle/>
          <a:p>
            <a:r>
              <a:rPr lang="en-US" dirty="0"/>
              <a:t>Decision Field Theory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Sequential Decision Making</a:t>
            </a:r>
          </a:p>
        </p:txBody>
      </p:sp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>
          <a:xfrm>
            <a:off x="15541555" y="21687632"/>
            <a:ext cx="12801600" cy="1219200"/>
          </a:xfrm>
        </p:spPr>
        <p:txBody>
          <a:bodyPr/>
          <a:lstStyle/>
          <a:p>
            <a:r>
              <a:rPr lang="en-US" dirty="0"/>
              <a:t>Non- Sequential Decision Making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>
          <a:xfrm>
            <a:off x="30425596" y="26348969"/>
            <a:ext cx="12801600" cy="1219200"/>
          </a:xfrm>
        </p:spPr>
        <p:txBody>
          <a:bodyPr/>
          <a:lstStyle/>
          <a:p>
            <a:r>
              <a:rPr lang="en-US" dirty="0"/>
              <a:t>Conclusions and Future 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D94145-1660-CF4B-AE15-9413011D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004" y="13013545"/>
            <a:ext cx="6100559" cy="45754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C57D6-76D0-094E-9521-56AF0C81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400" y="1"/>
            <a:ext cx="4114800" cy="3657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8733541-1A04-8C4E-9AF9-4CCE6FF80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3" y="16596245"/>
            <a:ext cx="6263105" cy="45997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77750D-1023-6B40-B3ED-285A933BD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1" y="23205987"/>
            <a:ext cx="5847832" cy="7190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14D68B-FB8C-414A-82C0-E4C1CF497D35}"/>
                  </a:ext>
                </a:extLst>
              </p:cNvPr>
              <p:cNvSpPr/>
              <p:nvPr/>
            </p:nvSpPr>
            <p:spPr>
              <a:xfrm>
                <a:off x="7996264" y="27232745"/>
                <a:ext cx="919306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𝑆𝑃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E14D68B-FB8C-414A-82C0-E4C1CF497D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64" y="27232745"/>
                <a:ext cx="9193067" cy="707886"/>
              </a:xfrm>
              <a:prstGeom prst="rect">
                <a:avLst/>
              </a:prstGeom>
              <a:blipFill>
                <a:blip r:embed="rId8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FA7D8CE-A135-7C4D-91B0-6E76C546854B}"/>
              </a:ext>
            </a:extLst>
          </p:cNvPr>
          <p:cNvSpPr txBox="1"/>
          <p:nvPr/>
        </p:nvSpPr>
        <p:spPr>
          <a:xfrm>
            <a:off x="7066428" y="23194005"/>
            <a:ext cx="763029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Attributes: Taste and Health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Eating Options :Burrito, Salad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/>
              <a:t>Drinking Options: Water, Beer</a:t>
            </a:r>
            <a:r>
              <a:rPr lang="en-US" sz="4400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56C855-A577-804F-B92A-4AFBB7F61C4C}"/>
                  </a:ext>
                </a:extLst>
              </p:cNvPr>
              <p:cNvSpPr/>
              <p:nvPr/>
            </p:nvSpPr>
            <p:spPr>
              <a:xfrm>
                <a:off x="8006302" y="25588056"/>
                <a:ext cx="7599895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56C855-A577-804F-B92A-4AFBB7F61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302" y="25588056"/>
                <a:ext cx="7599895" cy="1323439"/>
              </a:xfrm>
              <a:prstGeom prst="rect">
                <a:avLst/>
              </a:prstGeom>
              <a:blipFill>
                <a:blip r:embed="rId9"/>
                <a:stretch>
                  <a:fillRect l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15">
            <a:extLst>
              <a:ext uri="{FF2B5EF4-FFF2-40B4-BE49-F238E27FC236}">
                <a16:creationId xmlns:a16="http://schemas.microsoft.com/office/drawing/2014/main" id="{2F7B4D67-909C-1445-9903-739CECDBC6A9}"/>
              </a:ext>
            </a:extLst>
          </p:cNvPr>
          <p:cNvGrpSpPr>
            <a:grpSpLocks/>
          </p:cNvGrpSpPr>
          <p:nvPr/>
        </p:nvGrpSpPr>
        <p:grpSpPr bwMode="auto">
          <a:xfrm>
            <a:off x="8279087" y="17152851"/>
            <a:ext cx="5373195" cy="1588628"/>
            <a:chOff x="1680" y="2088"/>
            <a:chExt cx="2304" cy="726"/>
          </a:xfrm>
        </p:grpSpPr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67A67C8A-2C65-8142-AC79-92AA7F4EA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088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Entrée</a:t>
              </a: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761345E7-E2D6-B741-8515-17CC2C824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Drink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Text Box 20">
                  <a:extLst>
                    <a:ext uri="{FF2B5EF4-FFF2-40B4-BE49-F238E27FC236}">
                      <a16:creationId xmlns:a16="http://schemas.microsoft.com/office/drawing/2014/main" id="{441D79BE-A0D5-8B4D-B74C-237C15AA83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4" y="2631"/>
                  <a:ext cx="703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 dirty="0"/>
                    <a:t>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ym typeface="Wingdings" pitchFamily="2" charset="2"/>
                    </a:rPr>
                    <a:t> 0.9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51" name="Text Box 20">
                  <a:extLst>
                    <a:ext uri="{FF2B5EF4-FFF2-40B4-BE49-F238E27FC236}">
                      <a16:creationId xmlns:a16="http://schemas.microsoft.com/office/drawing/2014/main" id="{441D79BE-A0D5-8B4D-B74C-237C15AA8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4" y="2631"/>
                  <a:ext cx="703" cy="183"/>
                </a:xfrm>
                <a:prstGeom prst="rect">
                  <a:avLst/>
                </a:prstGeom>
                <a:blipFill>
                  <a:blip r:embed="rId10"/>
                  <a:stretch>
                    <a:fillRect l="-3053" t="-6061" r="-2290" b="-24242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15">
            <a:extLst>
              <a:ext uri="{FF2B5EF4-FFF2-40B4-BE49-F238E27FC236}">
                <a16:creationId xmlns:a16="http://schemas.microsoft.com/office/drawing/2014/main" id="{1B810B86-D57F-DE4C-AEAF-AA91A560EC4D}"/>
              </a:ext>
            </a:extLst>
          </p:cNvPr>
          <p:cNvGrpSpPr>
            <a:grpSpLocks/>
          </p:cNvGrpSpPr>
          <p:nvPr/>
        </p:nvGrpSpPr>
        <p:grpSpPr bwMode="auto">
          <a:xfrm>
            <a:off x="8279087" y="19735302"/>
            <a:ext cx="5419837" cy="1155366"/>
            <a:chOff x="1659" y="1891"/>
            <a:chExt cx="2324" cy="528"/>
          </a:xfrm>
        </p:grpSpPr>
        <p:sp>
          <p:nvSpPr>
            <p:cNvPr id="53" name="Oval 16">
              <a:extLst>
                <a:ext uri="{FF2B5EF4-FFF2-40B4-BE49-F238E27FC236}">
                  <a16:creationId xmlns:a16="http://schemas.microsoft.com/office/drawing/2014/main" id="{F28E92B7-AEB7-4B41-9701-6A9F08820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1891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Entrée</a:t>
              </a:r>
            </a:p>
          </p:txBody>
        </p:sp>
        <p:sp>
          <p:nvSpPr>
            <p:cNvPr id="54" name="Oval 17">
              <a:extLst>
                <a:ext uri="{FF2B5EF4-FFF2-40B4-BE49-F238E27FC236}">
                  <a16:creationId xmlns:a16="http://schemas.microsoft.com/office/drawing/2014/main" id="{5E3A856E-7B5C-8B4B-AF72-5D11B1924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" y="1891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Drink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 Box 20">
                <a:extLst>
                  <a:ext uri="{FF2B5EF4-FFF2-40B4-BE49-F238E27FC236}">
                    <a16:creationId xmlns:a16="http://schemas.microsoft.com/office/drawing/2014/main" id="{06B5883B-1E73-514E-BDDB-8A153E3E7A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93239" y="18680276"/>
                <a:ext cx="176792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0.4</a:t>
                </a:r>
                <a:endParaRPr lang="en-US" sz="2000" dirty="0"/>
              </a:p>
            </p:txBody>
          </p:sp>
        </mc:Choice>
        <mc:Fallback>
          <p:sp>
            <p:nvSpPr>
              <p:cNvPr id="55" name="Text Box 20">
                <a:extLst>
                  <a:ext uri="{FF2B5EF4-FFF2-40B4-BE49-F238E27FC236}">
                    <a16:creationId xmlns:a16="http://schemas.microsoft.com/office/drawing/2014/main" id="{06B5883B-1E73-514E-BDDB-8A153E3E7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3239" y="18680276"/>
                <a:ext cx="1767924" cy="400110"/>
              </a:xfrm>
              <a:prstGeom prst="rect">
                <a:avLst/>
              </a:prstGeom>
              <a:blipFill>
                <a:blip r:embed="rId11"/>
                <a:stretch>
                  <a:fillRect l="-2857" t="-6250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 Box 20">
                <a:extLst>
                  <a:ext uri="{FF2B5EF4-FFF2-40B4-BE49-F238E27FC236}">
                    <a16:creationId xmlns:a16="http://schemas.microsoft.com/office/drawing/2014/main" id="{C1742CCE-D4C5-844A-B941-CACEE9523C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23359" y="18713188"/>
                <a:ext cx="17745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0.3</a:t>
                </a:r>
                <a:endParaRPr lang="en-US" sz="2000" dirty="0"/>
              </a:p>
            </p:txBody>
          </p:sp>
        </mc:Choice>
        <mc:Fallback>
          <p:sp>
            <p:nvSpPr>
              <p:cNvPr id="56" name="Text Box 20">
                <a:extLst>
                  <a:ext uri="{FF2B5EF4-FFF2-40B4-BE49-F238E27FC236}">
                    <a16:creationId xmlns:a16="http://schemas.microsoft.com/office/drawing/2014/main" id="{C1742CCE-D4C5-844A-B941-CACEE9523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3359" y="18713188"/>
                <a:ext cx="1774525" cy="400110"/>
              </a:xfrm>
              <a:prstGeom prst="rect">
                <a:avLst/>
              </a:prstGeom>
              <a:blipFill>
                <a:blip r:embed="rId12"/>
                <a:stretch>
                  <a:fillRect l="-2837"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20">
                <a:extLst>
                  <a:ext uri="{FF2B5EF4-FFF2-40B4-BE49-F238E27FC236}">
                    <a16:creationId xmlns:a16="http://schemas.microsoft.com/office/drawing/2014/main" id="{8E66B72A-DA48-1844-AB53-2A7C32F459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23358" y="18341511"/>
                <a:ext cx="166696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0.7</a:t>
                </a:r>
                <a:endParaRPr lang="en-US" sz="2000" dirty="0"/>
              </a:p>
            </p:txBody>
          </p:sp>
        </mc:Choice>
        <mc:Fallback>
          <p:sp>
            <p:nvSpPr>
              <p:cNvPr id="57" name="Text Box 20">
                <a:extLst>
                  <a:ext uri="{FF2B5EF4-FFF2-40B4-BE49-F238E27FC236}">
                    <a16:creationId xmlns:a16="http://schemas.microsoft.com/office/drawing/2014/main" id="{8E66B72A-DA48-1844-AB53-2A7C32F45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23358" y="18341511"/>
                <a:ext cx="1666961" cy="400110"/>
              </a:xfrm>
              <a:prstGeom prst="rect">
                <a:avLst/>
              </a:prstGeom>
              <a:blipFill>
                <a:blip r:embed="rId13"/>
                <a:stretch>
                  <a:fillRect l="-3008" t="-6061" r="-1504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A6FB08EF-9D92-6A46-9D4C-BCEBAB49BBD1}"/>
              </a:ext>
            </a:extLst>
          </p:cNvPr>
          <p:cNvSpPr txBox="1"/>
          <p:nvPr/>
        </p:nvSpPr>
        <p:spPr>
          <a:xfrm>
            <a:off x="7364045" y="16795870"/>
            <a:ext cx="86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Taste: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1D30F7-6E6C-6D44-910E-C97B5DB1C753}"/>
              </a:ext>
            </a:extLst>
          </p:cNvPr>
          <p:cNvSpPr txBox="1"/>
          <p:nvPr/>
        </p:nvSpPr>
        <p:spPr>
          <a:xfrm>
            <a:off x="7314348" y="1924967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 Box 20">
                <a:extLst>
                  <a:ext uri="{FF2B5EF4-FFF2-40B4-BE49-F238E27FC236}">
                    <a16:creationId xmlns:a16="http://schemas.microsoft.com/office/drawing/2014/main" id="{0E49C18E-1165-104A-9A78-1B522DCD4E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9580" y="16446547"/>
                <a:ext cx="27872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0.8</a:t>
                </a:r>
                <a:endParaRPr lang="en-US" sz="2000" dirty="0"/>
              </a:p>
            </p:txBody>
          </p:sp>
        </mc:Choice>
        <mc:Fallback>
          <p:sp>
            <p:nvSpPr>
              <p:cNvPr id="60" name="Text Box 20">
                <a:extLst>
                  <a:ext uri="{FF2B5EF4-FFF2-40B4-BE49-F238E27FC236}">
                    <a16:creationId xmlns:a16="http://schemas.microsoft.com/office/drawing/2014/main" id="{0E49C18E-1165-104A-9A78-1B522DCD4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9580" y="16446547"/>
                <a:ext cx="2787232" cy="400110"/>
              </a:xfrm>
              <a:prstGeom prst="rect">
                <a:avLst/>
              </a:prstGeom>
              <a:blipFill>
                <a:blip r:embed="rId14"/>
                <a:stretch>
                  <a:fillRect t="-6061" b="-2121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 Box 20">
                <a:extLst>
                  <a:ext uri="{FF2B5EF4-FFF2-40B4-BE49-F238E27FC236}">
                    <a16:creationId xmlns:a16="http://schemas.microsoft.com/office/drawing/2014/main" id="{89932C7D-719A-2D4F-9D94-4164CA9E17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9580" y="16762663"/>
                <a:ext cx="246377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0.5</a:t>
                </a:r>
                <a:endParaRPr lang="en-US" sz="2000" dirty="0"/>
              </a:p>
            </p:txBody>
          </p:sp>
        </mc:Choice>
        <mc:Fallback>
          <p:sp>
            <p:nvSpPr>
              <p:cNvPr id="61" name="Text Box 20">
                <a:extLst>
                  <a:ext uri="{FF2B5EF4-FFF2-40B4-BE49-F238E27FC236}">
                    <a16:creationId xmlns:a16="http://schemas.microsoft.com/office/drawing/2014/main" id="{89932C7D-719A-2D4F-9D94-4164CA9E1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9580" y="16762663"/>
                <a:ext cx="2463779" cy="400110"/>
              </a:xfrm>
              <a:prstGeom prst="rect">
                <a:avLst/>
              </a:prstGeom>
              <a:blipFill>
                <a:blip r:embed="rId15"/>
                <a:stretch>
                  <a:fillRect t="-9677" b="-2580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 Box 20">
                <a:extLst>
                  <a:ext uri="{FF2B5EF4-FFF2-40B4-BE49-F238E27FC236}">
                    <a16:creationId xmlns:a16="http://schemas.microsoft.com/office/drawing/2014/main" id="{3DD06332-E4A3-1141-A824-641588687A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9580" y="17023994"/>
                <a:ext cx="249626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0.2</a:t>
                </a:r>
                <a:endParaRPr lang="en-US" sz="2000" dirty="0"/>
              </a:p>
            </p:txBody>
          </p:sp>
        </mc:Choice>
        <mc:Fallback>
          <p:sp>
            <p:nvSpPr>
              <p:cNvPr id="62" name="Text Box 20">
                <a:extLst>
                  <a:ext uri="{FF2B5EF4-FFF2-40B4-BE49-F238E27FC236}">
                    <a16:creationId xmlns:a16="http://schemas.microsoft.com/office/drawing/2014/main" id="{3DD06332-E4A3-1141-A824-641588687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9580" y="17023994"/>
                <a:ext cx="2496261" cy="400110"/>
              </a:xfrm>
              <a:prstGeom prst="rect">
                <a:avLst/>
              </a:prstGeom>
              <a:blipFill>
                <a:blip r:embed="rId16"/>
                <a:stretch>
                  <a:fillRect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Box 20">
                <a:extLst>
                  <a:ext uri="{FF2B5EF4-FFF2-40B4-BE49-F238E27FC236}">
                    <a16:creationId xmlns:a16="http://schemas.microsoft.com/office/drawing/2014/main" id="{277B0621-3D89-894F-8144-7EA4EE01D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59580" y="17255757"/>
                <a:ext cx="249491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 0.4</a:t>
                </a:r>
                <a:endParaRPr lang="en-US" sz="2000" dirty="0"/>
              </a:p>
            </p:txBody>
          </p:sp>
        </mc:Choice>
        <mc:Fallback xmlns="">
          <p:sp>
            <p:nvSpPr>
              <p:cNvPr id="63" name="Text Box 20">
                <a:extLst>
                  <a:ext uri="{FF2B5EF4-FFF2-40B4-BE49-F238E27FC236}">
                    <a16:creationId xmlns:a16="http://schemas.microsoft.com/office/drawing/2014/main" id="{277B0621-3D89-894F-8144-7EA4EE01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59580" y="17255757"/>
                <a:ext cx="2494914" cy="400110"/>
              </a:xfrm>
              <a:prstGeom prst="rect">
                <a:avLst/>
              </a:prstGeom>
              <a:blipFill>
                <a:blip r:embed="rId17"/>
                <a:stretch>
                  <a:fillRect t="-6250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 Box 20">
                <a:extLst>
                  <a:ext uri="{FF2B5EF4-FFF2-40B4-BE49-F238E27FC236}">
                    <a16:creationId xmlns:a16="http://schemas.microsoft.com/office/drawing/2014/main" id="{D078D3A6-0637-C048-94EC-66D616C851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65956" y="21003899"/>
                <a:ext cx="16419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dirty="0"/>
                  <a:t>E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0.2</a:t>
                </a:r>
                <a:endParaRPr lang="en-US" sz="2000" dirty="0"/>
              </a:p>
            </p:txBody>
          </p:sp>
        </mc:Choice>
        <mc:Fallback>
          <p:sp>
            <p:nvSpPr>
              <p:cNvPr id="64" name="Text Box 20">
                <a:extLst>
                  <a:ext uri="{FF2B5EF4-FFF2-40B4-BE49-F238E27FC236}">
                    <a16:creationId xmlns:a16="http://schemas.microsoft.com/office/drawing/2014/main" id="{D078D3A6-0637-C048-94EC-66D616C85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65956" y="21003899"/>
                <a:ext cx="1641988" cy="400110"/>
              </a:xfrm>
              <a:prstGeom prst="rect">
                <a:avLst/>
              </a:prstGeom>
              <a:blipFill>
                <a:blip r:embed="rId18"/>
                <a:stretch>
                  <a:fillRect l="-3846" t="-6250" r="-2308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 Box 20">
                <a:extLst>
                  <a:ext uri="{FF2B5EF4-FFF2-40B4-BE49-F238E27FC236}">
                    <a16:creationId xmlns:a16="http://schemas.microsoft.com/office/drawing/2014/main" id="{24FA991A-03A7-7148-8C51-C8ACBD9377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65956" y="21289093"/>
                <a:ext cx="177452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0.8</a:t>
                </a:r>
                <a:endParaRPr lang="en-US" sz="2000" dirty="0"/>
              </a:p>
            </p:txBody>
          </p:sp>
        </mc:Choice>
        <mc:Fallback>
          <p:sp>
            <p:nvSpPr>
              <p:cNvPr id="65" name="Text Box 20">
                <a:extLst>
                  <a:ext uri="{FF2B5EF4-FFF2-40B4-BE49-F238E27FC236}">
                    <a16:creationId xmlns:a16="http://schemas.microsoft.com/office/drawing/2014/main" id="{24FA991A-03A7-7148-8C51-C8ACBD937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65956" y="21289093"/>
                <a:ext cx="1774524" cy="400110"/>
              </a:xfrm>
              <a:prstGeom prst="rect">
                <a:avLst/>
              </a:prstGeom>
              <a:blipFill>
                <a:blip r:embed="rId19"/>
                <a:stretch>
                  <a:fillRect l="-3571"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20">
                <a:extLst>
                  <a:ext uri="{FF2B5EF4-FFF2-40B4-BE49-F238E27FC236}">
                    <a16:creationId xmlns:a16="http://schemas.microsoft.com/office/drawing/2014/main" id="{FA4A21C6-4BE0-DB4F-91DD-60E051DD6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08949" y="20980224"/>
                <a:ext cx="17745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0.3</a:t>
                </a:r>
                <a:endParaRPr lang="en-US" sz="2000" dirty="0"/>
              </a:p>
            </p:txBody>
          </p:sp>
        </mc:Choice>
        <mc:Fallback>
          <p:sp>
            <p:nvSpPr>
              <p:cNvPr id="66" name="Text Box 20">
                <a:extLst>
                  <a:ext uri="{FF2B5EF4-FFF2-40B4-BE49-F238E27FC236}">
                    <a16:creationId xmlns:a16="http://schemas.microsoft.com/office/drawing/2014/main" id="{FA4A21C6-4BE0-DB4F-91DD-60E051DD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08949" y="20980224"/>
                <a:ext cx="1774525" cy="400110"/>
              </a:xfrm>
              <a:prstGeom prst="rect">
                <a:avLst/>
              </a:prstGeom>
              <a:blipFill>
                <a:blip r:embed="rId20"/>
                <a:stretch>
                  <a:fillRect l="-2837" t="-6250" b="-2812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 Box 20">
                <a:extLst>
                  <a:ext uri="{FF2B5EF4-FFF2-40B4-BE49-F238E27FC236}">
                    <a16:creationId xmlns:a16="http://schemas.microsoft.com/office/drawing/2014/main" id="{A4657A7D-CCBE-1343-9B16-CD948967CD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08950" y="21259349"/>
                <a:ext cx="17745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1</a:t>
                </a:r>
                <a:endParaRPr lang="en-US" sz="2000" dirty="0"/>
              </a:p>
            </p:txBody>
          </p:sp>
        </mc:Choice>
        <mc:Fallback>
          <p:sp>
            <p:nvSpPr>
              <p:cNvPr id="73" name="Text Box 20">
                <a:extLst>
                  <a:ext uri="{FF2B5EF4-FFF2-40B4-BE49-F238E27FC236}">
                    <a16:creationId xmlns:a16="http://schemas.microsoft.com/office/drawing/2014/main" id="{A4657A7D-CCBE-1343-9B16-CD948967C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08950" y="21259349"/>
                <a:ext cx="1774525" cy="400110"/>
              </a:xfrm>
              <a:prstGeom prst="rect">
                <a:avLst/>
              </a:prstGeom>
              <a:blipFill>
                <a:blip r:embed="rId21"/>
                <a:stretch>
                  <a:fillRect l="-2837" t="-6250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74ADB40-BBA3-E849-83C7-C5C3B6BD679F}"/>
              </a:ext>
            </a:extLst>
          </p:cNvPr>
          <p:cNvCxnSpPr>
            <a:cxnSpLocks/>
          </p:cNvCxnSpPr>
          <p:nvPr/>
        </p:nvCxnSpPr>
        <p:spPr>
          <a:xfrm>
            <a:off x="9622386" y="17730533"/>
            <a:ext cx="2686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3D791AB-6439-2247-880F-C7E9ED6F961A}"/>
              </a:ext>
            </a:extLst>
          </p:cNvPr>
          <p:cNvSpPr/>
          <p:nvPr/>
        </p:nvSpPr>
        <p:spPr>
          <a:xfrm>
            <a:off x="1158240" y="12897482"/>
            <a:ext cx="44165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Soft Constraint </a:t>
            </a:r>
          </a:p>
          <a:p>
            <a:r>
              <a:rPr lang="en-US" sz="4400" b="1" dirty="0"/>
              <a:t>Problems: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D6A90-0FC6-9D44-82F5-C50257A3E0E0}"/>
              </a:ext>
            </a:extLst>
          </p:cNvPr>
          <p:cNvSpPr/>
          <p:nvPr/>
        </p:nvSpPr>
        <p:spPr>
          <a:xfrm>
            <a:off x="1143000" y="14362982"/>
            <a:ext cx="21945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en-US" sz="4000" i="1" dirty="0"/>
              <a:t>{X</a:t>
            </a:r>
            <a:r>
              <a:rPr lang="en-US" sz="4000" i="1" baseline="-25000" dirty="0"/>
              <a:t>1</a:t>
            </a:r>
            <a:r>
              <a:rPr lang="en-US" sz="4000" i="1" dirty="0"/>
              <a:t>,…,</a:t>
            </a:r>
            <a:r>
              <a:rPr lang="en-US" sz="4000" i="1" dirty="0" err="1"/>
              <a:t>X</a:t>
            </a:r>
            <a:r>
              <a:rPr lang="en-US" sz="4000" i="1" baseline="-25000" dirty="0" err="1"/>
              <a:t>n</a:t>
            </a:r>
            <a:r>
              <a:rPr lang="en-US" sz="4000" i="1" dirty="0"/>
              <a:t>}=X</a:t>
            </a: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Domains</a:t>
            </a:r>
            <a:r>
              <a:rPr lang="en-US" sz="4000" i="1" dirty="0"/>
              <a:t>{D(X</a:t>
            </a:r>
            <a:r>
              <a:rPr lang="en-US" sz="4000" i="1" baseline="-25000" dirty="0"/>
              <a:t>1</a:t>
            </a:r>
            <a:r>
              <a:rPr lang="en-US" sz="4000" i="1" dirty="0"/>
              <a:t>),…,D(</a:t>
            </a:r>
            <a:r>
              <a:rPr lang="en-US" sz="4000" i="1" dirty="0" err="1"/>
              <a:t>X</a:t>
            </a:r>
            <a:r>
              <a:rPr lang="en-US" sz="4000" i="1" baseline="-25000" dirty="0" err="1"/>
              <a:t>n</a:t>
            </a:r>
            <a:r>
              <a:rPr lang="en-US" sz="4000" i="1" dirty="0"/>
              <a:t>)}=D</a:t>
            </a: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C-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</a:rPr>
              <a:t>semiring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i="1" dirty="0"/>
              <a:t>&lt;A,+,x,</a:t>
            </a:r>
            <a:r>
              <a:rPr lang="en-US" sz="4000" b="1" i="1" dirty="0"/>
              <a:t>0</a:t>
            </a:r>
            <a:r>
              <a:rPr lang="en-US" sz="4000" i="1" dirty="0"/>
              <a:t>,</a:t>
            </a:r>
            <a:r>
              <a:rPr lang="en-US" sz="4000" b="1" i="1" dirty="0"/>
              <a:t>1</a:t>
            </a:r>
            <a:r>
              <a:rPr lang="en-US" sz="4000" i="1" dirty="0"/>
              <a:t>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FCDF7-A0EA-C642-B168-C556DE6ECE16}"/>
              </a:ext>
            </a:extLst>
          </p:cNvPr>
          <p:cNvSpPr/>
          <p:nvPr/>
        </p:nvSpPr>
        <p:spPr>
          <a:xfrm>
            <a:off x="7931924" y="13013545"/>
            <a:ext cx="6002156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Soft constraint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</a:p>
          <a:p>
            <a:r>
              <a:rPr lang="en-US" sz="4000" dirty="0"/>
              <a:t>c=&lt;</a:t>
            </a:r>
            <a:r>
              <a:rPr lang="en-US" sz="4000" dirty="0" err="1"/>
              <a:t>f,con</a:t>
            </a:r>
            <a:r>
              <a:rPr lang="en-US" sz="4000" dirty="0"/>
              <a:t>&gt; where:</a:t>
            </a:r>
          </a:p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Scope: </a:t>
            </a:r>
            <a:r>
              <a:rPr lang="en-US" sz="4000" dirty="0"/>
              <a:t>con={X</a:t>
            </a:r>
            <a:r>
              <a:rPr lang="en-US" sz="4000" baseline="30000" dirty="0"/>
              <a:t>c</a:t>
            </a:r>
            <a:r>
              <a:rPr lang="en-US" sz="4000" baseline="-25000" dirty="0"/>
              <a:t>1</a:t>
            </a:r>
            <a:r>
              <a:rPr lang="en-US" sz="4000" dirty="0"/>
              <a:t>,…, </a:t>
            </a:r>
            <a:r>
              <a:rPr lang="en-US" sz="4000" dirty="0" err="1"/>
              <a:t>X</a:t>
            </a:r>
            <a:r>
              <a:rPr lang="en-US" sz="4000" baseline="30000" dirty="0" err="1"/>
              <a:t>c</a:t>
            </a:r>
            <a:r>
              <a:rPr lang="en-US" sz="4000" baseline="-25000" dirty="0" err="1"/>
              <a:t>k</a:t>
            </a:r>
            <a:r>
              <a:rPr lang="en-US" sz="4000" dirty="0"/>
              <a:t>} </a:t>
            </a:r>
          </a:p>
          <a:p>
            <a:r>
              <a:rPr lang="en-US" sz="4000" b="1" i="1" dirty="0" err="1">
                <a:solidFill>
                  <a:schemeClr val="accent1">
                    <a:lumMod val="75000"/>
                  </a:schemeClr>
                </a:solidFill>
              </a:rPr>
              <a:t>Pref</a:t>
            </a:r>
            <a:r>
              <a:rPr lang="en-US" sz="4000" b="1" i="1" dirty="0">
                <a:solidFill>
                  <a:schemeClr val="accent1">
                    <a:lumMod val="75000"/>
                  </a:schemeClr>
                </a:solidFill>
              </a:rPr>
              <a:t> Function:</a:t>
            </a:r>
          </a:p>
          <a:p>
            <a:r>
              <a:rPr lang="en-US" sz="4000" i="1" dirty="0"/>
              <a:t>f:    D(X</a:t>
            </a:r>
            <a:r>
              <a:rPr lang="en-US" sz="4000" i="1" baseline="30000" dirty="0"/>
              <a:t>c</a:t>
            </a:r>
            <a:r>
              <a:rPr lang="en-US" sz="4000" i="1" baseline="-25000" dirty="0"/>
              <a:t>1</a:t>
            </a:r>
            <a:r>
              <a:rPr lang="en-US" sz="4000" i="1" dirty="0"/>
              <a:t>)x…</a:t>
            </a:r>
            <a:r>
              <a:rPr lang="en-US" sz="4000" i="1" dirty="0" err="1"/>
              <a:t>xD</a:t>
            </a:r>
            <a:r>
              <a:rPr lang="en-US" sz="4000" i="1" dirty="0"/>
              <a:t>(</a:t>
            </a:r>
            <a:r>
              <a:rPr lang="en-US" sz="4000" i="1" dirty="0" err="1"/>
              <a:t>X</a:t>
            </a:r>
            <a:r>
              <a:rPr lang="en-US" sz="4000" i="1" baseline="30000" dirty="0" err="1"/>
              <a:t>c</a:t>
            </a:r>
            <a:r>
              <a:rPr lang="en-US" sz="4000" i="1" baseline="-25000" dirty="0" err="1"/>
              <a:t>k</a:t>
            </a:r>
            <a:r>
              <a:rPr lang="en-US" sz="4000" i="1" dirty="0"/>
              <a:t>) </a:t>
            </a:r>
            <a:r>
              <a:rPr lang="en-US" sz="4000" i="1" dirty="0">
                <a:cs typeface="Arial" pitchFamily="34" charset="0"/>
              </a:rPr>
              <a:t>→A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A8FC41-7278-9D46-B365-BA8F99CC7CA3}"/>
              </a:ext>
            </a:extLst>
          </p:cNvPr>
          <p:cNvCxnSpPr>
            <a:cxnSpLocks/>
          </p:cNvCxnSpPr>
          <p:nvPr/>
        </p:nvCxnSpPr>
        <p:spPr>
          <a:xfrm>
            <a:off x="1188720" y="16371644"/>
            <a:ext cx="12801600" cy="44552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C7D7B33-7E3E-CC45-B745-8B48C25FCDE3}"/>
              </a:ext>
            </a:extLst>
          </p:cNvPr>
          <p:cNvCxnSpPr>
            <a:cxnSpLocks/>
          </p:cNvCxnSpPr>
          <p:nvPr/>
        </p:nvCxnSpPr>
        <p:spPr>
          <a:xfrm>
            <a:off x="1188720" y="12792408"/>
            <a:ext cx="0" cy="361705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5297080-E507-AB40-B9BA-DD1278CC152F}"/>
              </a:ext>
            </a:extLst>
          </p:cNvPr>
          <p:cNvCxnSpPr>
            <a:cxnSpLocks/>
          </p:cNvCxnSpPr>
          <p:nvPr/>
        </p:nvCxnSpPr>
        <p:spPr>
          <a:xfrm>
            <a:off x="7749662" y="12754591"/>
            <a:ext cx="0" cy="361705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B3F12A2-4E32-464B-A480-27BE65783940}"/>
              </a:ext>
            </a:extLst>
          </p:cNvPr>
          <p:cNvCxnSpPr>
            <a:cxnSpLocks/>
          </p:cNvCxnSpPr>
          <p:nvPr/>
        </p:nvCxnSpPr>
        <p:spPr>
          <a:xfrm>
            <a:off x="13944600" y="12829495"/>
            <a:ext cx="0" cy="3617053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2AE1073-76E2-C54F-A48E-A9D7B8736D29}"/>
                  </a:ext>
                </a:extLst>
              </p:cNvPr>
              <p:cNvSpPr/>
              <p:nvPr/>
            </p:nvSpPr>
            <p:spPr>
              <a:xfrm>
                <a:off x="7965675" y="26375156"/>
                <a:ext cx="386298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𝐶𝑀𝑊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2AE1073-76E2-C54F-A48E-A9D7B8736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675" y="26375156"/>
                <a:ext cx="3862981" cy="707886"/>
              </a:xfrm>
              <a:prstGeom prst="rect">
                <a:avLst/>
              </a:prstGeom>
              <a:blipFill>
                <a:blip r:embed="rId22"/>
                <a:stretch>
                  <a:fillRect r="-1639" b="-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7CC55C-EE15-3045-BBA2-94A7F5B1A027}"/>
                  </a:ext>
                </a:extLst>
              </p:cNvPr>
              <p:cNvSpPr txBox="1"/>
              <p:nvPr/>
            </p:nvSpPr>
            <p:spPr>
              <a:xfrm>
                <a:off x="7230444" y="28495127"/>
                <a:ext cx="2857192" cy="920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17CC55C-EE15-3045-BBA2-94A7F5B1A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44" y="28495127"/>
                <a:ext cx="2857192" cy="920188"/>
              </a:xfrm>
              <a:prstGeom prst="rect">
                <a:avLst/>
              </a:prstGeom>
              <a:blipFill>
                <a:blip r:embed="rId23"/>
                <a:stretch>
                  <a:fillRect l="-9292" t="-138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810FDCC-2E88-C545-8FB9-46CC8F77BC30}"/>
                  </a:ext>
                </a:extLst>
              </p:cNvPr>
              <p:cNvSpPr txBox="1"/>
              <p:nvPr/>
            </p:nvSpPr>
            <p:spPr>
              <a:xfrm>
                <a:off x="7230444" y="30102645"/>
                <a:ext cx="291810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M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810FDCC-2E88-C545-8FB9-46CC8F77B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44" y="30102645"/>
                <a:ext cx="2918107" cy="923779"/>
              </a:xfrm>
              <a:prstGeom prst="rect">
                <a:avLst/>
              </a:prstGeom>
              <a:blipFill>
                <a:blip r:embed="rId24"/>
                <a:stretch>
                  <a:fillRect l="-9091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4E3BC61-89E2-6142-AFFB-86EE216E9911}"/>
                  </a:ext>
                </a:extLst>
              </p:cNvPr>
              <p:cNvSpPr txBox="1"/>
              <p:nvPr/>
            </p:nvSpPr>
            <p:spPr>
              <a:xfrm>
                <a:off x="10317815" y="28399380"/>
                <a:ext cx="4549964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S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.94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−0.001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−0.001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4E3BC61-89E2-6142-AFFB-86EE216E9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7815" y="28399380"/>
                <a:ext cx="4549964" cy="923779"/>
              </a:xfrm>
              <a:prstGeom prst="rect">
                <a:avLst/>
              </a:prstGeom>
              <a:blipFill>
                <a:blip r:embed="rId25"/>
                <a:stretch>
                  <a:fillRect l="-5833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94E26A86-1D64-9148-8F0E-BAB5E3469D6D}"/>
              </a:ext>
            </a:extLst>
          </p:cNvPr>
          <p:cNvSpPr txBox="1"/>
          <p:nvPr/>
        </p:nvSpPr>
        <p:spPr>
          <a:xfrm>
            <a:off x="8142343" y="29478078"/>
            <a:ext cx="1428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  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AE8A86E-EAA6-F240-A3B1-3A263CFF597D}"/>
                  </a:ext>
                </a:extLst>
              </p:cNvPr>
              <p:cNvSpPr txBox="1"/>
              <p:nvPr/>
            </p:nvSpPr>
            <p:spPr>
              <a:xfrm>
                <a:off x="9614233" y="30579497"/>
                <a:ext cx="16436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𝑎𝑙𝑎𝑑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AE8A86E-EAA6-F240-A3B1-3A263CFF5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233" y="30579497"/>
                <a:ext cx="1643655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18C108F-54A2-444A-940F-53166B282EF5}"/>
                  </a:ext>
                </a:extLst>
              </p:cNvPr>
              <p:cNvSpPr/>
              <p:nvPr/>
            </p:nvSpPr>
            <p:spPr>
              <a:xfrm>
                <a:off x="11559871" y="29768336"/>
                <a:ext cx="242252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=[0,1]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18C108F-54A2-444A-940F-53166B282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9871" y="29768336"/>
                <a:ext cx="2422522" cy="646331"/>
              </a:xfrm>
              <a:prstGeom prst="rect">
                <a:avLst/>
              </a:prstGeom>
              <a:blipFill>
                <a:blip r:embed="rId27"/>
                <a:stretch>
                  <a:fillRect r="-156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6247869-74DE-904E-AB18-22F8AE86506E}"/>
                  </a:ext>
                </a:extLst>
              </p:cNvPr>
              <p:cNvSpPr/>
              <p:nvPr/>
            </p:nvSpPr>
            <p:spPr>
              <a:xfrm>
                <a:off x="11524491" y="30579497"/>
                <a:ext cx="24332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=[1,0]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6247869-74DE-904E-AB18-22F8AE8650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491" y="30579497"/>
                <a:ext cx="2433230" cy="646331"/>
              </a:xfrm>
              <a:prstGeom prst="rect">
                <a:avLst/>
              </a:prstGeom>
              <a:blipFill>
                <a:blip r:embed="rId28"/>
                <a:stretch>
                  <a:fillRect r="-155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4A72747-A91B-AF4E-ABC6-32AA3EF3E6EB}"/>
                  </a:ext>
                </a:extLst>
              </p:cNvPr>
              <p:cNvSpPr txBox="1"/>
              <p:nvPr/>
            </p:nvSpPr>
            <p:spPr>
              <a:xfrm>
                <a:off x="9664041" y="29845071"/>
                <a:ext cx="20939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𝐵𝑢𝑟𝑟𝑖𝑡𝑜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4A72747-A91B-AF4E-ABC6-32AA3EF3E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041" y="29845071"/>
                <a:ext cx="2093907" cy="70788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F563CE2-363D-7440-BAAE-21A0CC08A986}"/>
                  </a:ext>
                </a:extLst>
              </p:cNvPr>
              <p:cNvSpPr/>
              <p:nvPr/>
            </p:nvSpPr>
            <p:spPr>
              <a:xfrm>
                <a:off x="15580250" y="9144531"/>
                <a:ext cx="21945600" cy="64940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 steps, where at each step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 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3200" dirty="0"/>
                  <a:t>We extract the subjective preference of the user on the values in </a:t>
                </a:r>
              </a:p>
              <a:p>
                <a:pPr marL="457200" lvl="1"/>
                <a:r>
                  <a:rPr lang="en-US" sz="3200" dirty="0"/>
                  <a:t> the domain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. To do this, we will enforce DAC on the FCSP,</a:t>
                </a:r>
              </a:p>
              <a:p>
                <a:pPr marL="457200" lvl="1"/>
                <a:r>
                  <a:rPr lang="en-US" sz="3200" dirty="0"/>
                  <a:t> in reverse order </a:t>
                </a:r>
                <a:r>
                  <a:rPr lang="en-US" sz="3200" dirty="0" err="1"/>
                  <a:t>w.r.t</a:t>
                </a:r>
                <a:r>
                  <a:rPr lang="en-US" sz="3200" dirty="0"/>
                  <a:t>.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3200" dirty="0"/>
                  <a:t> .</a:t>
                </a:r>
              </a:p>
              <a:p>
                <a:pPr marL="457200" lvl="1"/>
                <a:endParaRPr lang="en-US" sz="3200" dirty="0"/>
              </a:p>
              <a:p>
                <a:pPr marL="457200" lvl="1"/>
                <a:r>
                  <a:rPr lang="en-US" sz="3200" dirty="0"/>
                  <a:t>2. DFT is applied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, returning a deliberated assignment for </a:t>
                </a:r>
              </a:p>
              <a:p>
                <a:pPr marL="457200" lvl="1"/>
                <a:r>
                  <a:rPr lang="en-US" sz="3200" dirty="0"/>
                  <a:t>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/>
              </a:p>
              <a:p>
                <a:pPr marL="457200" lvl="1"/>
                <a:r>
                  <a:rPr lang="en-US" sz="3200" dirty="0"/>
                  <a:t>		</a:t>
                </a:r>
              </a:p>
              <a:p>
                <a:pPr marL="457200" lvl="1"/>
                <a:r>
                  <a:rPr lang="en-US" sz="3200" dirty="0"/>
                  <a:t>	           DFT(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 =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/>
                  <a:t>.</a:t>
                </a:r>
              </a:p>
              <a:p>
                <a:pPr marL="3200400" lvl="7" indent="0">
                  <a:buNone/>
                </a:pPr>
                <a:endParaRPr lang="en-US" sz="3200" dirty="0"/>
              </a:p>
              <a:p>
                <a:pPr marL="457200" lvl="1"/>
                <a:r>
                  <a:rPr lang="en-US" sz="3200" dirty="0"/>
                  <a:t>3. Finally, DAC is applied to propagate the effect of the assignment</a:t>
                </a:r>
              </a:p>
              <a:p>
                <a:pPr marL="457200" lvl="1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 After n steps have been executed, we obtain a final combinatorial decision.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F563CE2-363D-7440-BAAE-21A0CC08A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0250" y="9144531"/>
                <a:ext cx="21945600" cy="6494085"/>
              </a:xfrm>
              <a:prstGeom prst="rect">
                <a:avLst/>
              </a:prstGeom>
              <a:blipFill>
                <a:blip r:embed="rId30"/>
                <a:stretch>
                  <a:fillRect l="-231" t="-1370" b="-1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Group 15">
            <a:extLst>
              <a:ext uri="{FF2B5EF4-FFF2-40B4-BE49-F238E27FC236}">
                <a16:creationId xmlns:a16="http://schemas.microsoft.com/office/drawing/2014/main" id="{C24289F5-FEEF-1540-8653-D8BA182AB909}"/>
              </a:ext>
            </a:extLst>
          </p:cNvPr>
          <p:cNvGrpSpPr>
            <a:grpSpLocks/>
          </p:cNvGrpSpPr>
          <p:nvPr/>
        </p:nvGrpSpPr>
        <p:grpSpPr bwMode="auto">
          <a:xfrm>
            <a:off x="16617001" y="16982541"/>
            <a:ext cx="5373195" cy="1588628"/>
            <a:chOff x="1680" y="2088"/>
            <a:chExt cx="2304" cy="726"/>
          </a:xfrm>
        </p:grpSpPr>
        <p:sp>
          <p:nvSpPr>
            <p:cNvPr id="114" name="Oval 16">
              <a:extLst>
                <a:ext uri="{FF2B5EF4-FFF2-40B4-BE49-F238E27FC236}">
                  <a16:creationId xmlns:a16="http://schemas.microsoft.com/office/drawing/2014/main" id="{105F1DB8-8059-6E49-BF97-82121FD25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088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Entrée</a:t>
              </a:r>
            </a:p>
          </p:txBody>
        </p:sp>
        <p:sp>
          <p:nvSpPr>
            <p:cNvPr id="115" name="Oval 17">
              <a:extLst>
                <a:ext uri="{FF2B5EF4-FFF2-40B4-BE49-F238E27FC236}">
                  <a16:creationId xmlns:a16="http://schemas.microsoft.com/office/drawing/2014/main" id="{EBC762F6-C43B-6545-B697-19565B1C1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088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Drink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 Box 20">
                  <a:extLst>
                    <a:ext uri="{FF2B5EF4-FFF2-40B4-BE49-F238E27FC236}">
                      <a16:creationId xmlns:a16="http://schemas.microsoft.com/office/drawing/2014/main" id="{7298532B-3BA4-F340-A60C-A0F1139EA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4" y="2631"/>
                  <a:ext cx="703" cy="1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sz="2000" dirty="0"/>
                    <a:t>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ym typeface="Wingdings" pitchFamily="2" charset="2"/>
                    </a:rPr>
                    <a:t> 0.9</a:t>
                  </a:r>
                  <a:endParaRPr lang="en-US" sz="2000" dirty="0"/>
                </a:p>
              </p:txBody>
            </p:sp>
          </mc:Choice>
          <mc:Fallback>
            <p:sp>
              <p:nvSpPr>
                <p:cNvPr id="116" name="Text Box 20">
                  <a:extLst>
                    <a:ext uri="{FF2B5EF4-FFF2-40B4-BE49-F238E27FC236}">
                      <a16:creationId xmlns:a16="http://schemas.microsoft.com/office/drawing/2014/main" id="{7298532B-3BA4-F340-A60C-A0F1139EA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94" y="2631"/>
                  <a:ext cx="703" cy="183"/>
                </a:xfrm>
                <a:prstGeom prst="rect">
                  <a:avLst/>
                </a:prstGeom>
                <a:blipFill>
                  <a:blip r:embed="rId31"/>
                  <a:stretch>
                    <a:fillRect l="-3077" t="-6250" r="-2308" b="-25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5">
            <a:extLst>
              <a:ext uri="{FF2B5EF4-FFF2-40B4-BE49-F238E27FC236}">
                <a16:creationId xmlns:a16="http://schemas.microsoft.com/office/drawing/2014/main" id="{04D6FE6F-621D-9F46-9EED-2FFC32404B58}"/>
              </a:ext>
            </a:extLst>
          </p:cNvPr>
          <p:cNvGrpSpPr>
            <a:grpSpLocks/>
          </p:cNvGrpSpPr>
          <p:nvPr/>
        </p:nvGrpSpPr>
        <p:grpSpPr bwMode="auto">
          <a:xfrm>
            <a:off x="16617001" y="19564992"/>
            <a:ext cx="5419837" cy="1155366"/>
            <a:chOff x="1659" y="1891"/>
            <a:chExt cx="2324" cy="528"/>
          </a:xfrm>
        </p:grpSpPr>
        <p:sp>
          <p:nvSpPr>
            <p:cNvPr id="118" name="Oval 16">
              <a:extLst>
                <a:ext uri="{FF2B5EF4-FFF2-40B4-BE49-F238E27FC236}">
                  <a16:creationId xmlns:a16="http://schemas.microsoft.com/office/drawing/2014/main" id="{58B153AB-B530-224D-8FDB-CDEF54772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" y="1891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Entrée</a:t>
              </a:r>
            </a:p>
          </p:txBody>
        </p:sp>
        <p:sp>
          <p:nvSpPr>
            <p:cNvPr id="119" name="Oval 17">
              <a:extLst>
                <a:ext uri="{FF2B5EF4-FFF2-40B4-BE49-F238E27FC236}">
                  <a16:creationId xmlns:a16="http://schemas.microsoft.com/office/drawing/2014/main" id="{F52AD0D4-8375-124C-B70E-F94CEB5A3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7" y="1891"/>
              <a:ext cx="576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sz="2000" dirty="0"/>
                <a:t>Drink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 Box 20">
                <a:extLst>
                  <a:ext uri="{FF2B5EF4-FFF2-40B4-BE49-F238E27FC236}">
                    <a16:creationId xmlns:a16="http://schemas.microsoft.com/office/drawing/2014/main" id="{1DDE7531-41CA-DF4D-87A5-26788D454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31152" y="18509967"/>
                <a:ext cx="171470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0.4</a:t>
                </a:r>
                <a:endParaRPr lang="en-US" sz="2000" dirty="0"/>
              </a:p>
            </p:txBody>
          </p:sp>
        </mc:Choice>
        <mc:Fallback>
          <p:sp>
            <p:nvSpPr>
              <p:cNvPr id="120" name="Text Box 20">
                <a:extLst>
                  <a:ext uri="{FF2B5EF4-FFF2-40B4-BE49-F238E27FC236}">
                    <a16:creationId xmlns:a16="http://schemas.microsoft.com/office/drawing/2014/main" id="{1DDE7531-41CA-DF4D-87A5-26788D454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631152" y="18509967"/>
                <a:ext cx="1714705" cy="400110"/>
              </a:xfrm>
              <a:prstGeom prst="rect">
                <a:avLst/>
              </a:prstGeom>
              <a:blipFill>
                <a:blip r:embed="rId32"/>
                <a:stretch>
                  <a:fillRect l="-3676"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 Box 20">
                <a:extLst>
                  <a:ext uri="{FF2B5EF4-FFF2-40B4-BE49-F238E27FC236}">
                    <a16:creationId xmlns:a16="http://schemas.microsoft.com/office/drawing/2014/main" id="{FA6BAF4E-3A32-FE40-BA27-55A918A70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61273" y="18542878"/>
                <a:ext cx="17745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0.3</a:t>
                </a:r>
                <a:endParaRPr lang="en-US" sz="2000" dirty="0"/>
              </a:p>
            </p:txBody>
          </p:sp>
        </mc:Choice>
        <mc:Fallback>
          <p:sp>
            <p:nvSpPr>
              <p:cNvPr id="121" name="Text Box 20">
                <a:extLst>
                  <a:ext uri="{FF2B5EF4-FFF2-40B4-BE49-F238E27FC236}">
                    <a16:creationId xmlns:a16="http://schemas.microsoft.com/office/drawing/2014/main" id="{FA6BAF4E-3A32-FE40-BA27-55A918A7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61273" y="18542878"/>
                <a:ext cx="1774525" cy="400110"/>
              </a:xfrm>
              <a:prstGeom prst="rect">
                <a:avLst/>
              </a:prstGeom>
              <a:blipFill>
                <a:blip r:embed="rId33"/>
                <a:stretch>
                  <a:fillRect l="-3546"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 Box 20">
                <a:extLst>
                  <a:ext uri="{FF2B5EF4-FFF2-40B4-BE49-F238E27FC236}">
                    <a16:creationId xmlns:a16="http://schemas.microsoft.com/office/drawing/2014/main" id="{546DE1CC-F516-B145-92A5-DDA7A96C94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61273" y="18171201"/>
                <a:ext cx="168014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0.7</a:t>
                </a:r>
                <a:endParaRPr lang="en-US" sz="2000" dirty="0"/>
              </a:p>
            </p:txBody>
          </p:sp>
        </mc:Choice>
        <mc:Fallback>
          <p:sp>
            <p:nvSpPr>
              <p:cNvPr id="122" name="Text Box 20">
                <a:extLst>
                  <a:ext uri="{FF2B5EF4-FFF2-40B4-BE49-F238E27FC236}">
                    <a16:creationId xmlns:a16="http://schemas.microsoft.com/office/drawing/2014/main" id="{546DE1CC-F516-B145-92A5-DDA7A96C9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61273" y="18171201"/>
                <a:ext cx="1680146" cy="400110"/>
              </a:xfrm>
              <a:prstGeom prst="rect">
                <a:avLst/>
              </a:prstGeom>
              <a:blipFill>
                <a:blip r:embed="rId34"/>
                <a:stretch>
                  <a:fillRect l="-3759" t="-6250" r="-752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DEC00801-6A4F-6D4F-BC1B-E8C052A39A65}"/>
              </a:ext>
            </a:extLst>
          </p:cNvPr>
          <p:cNvSpPr txBox="1"/>
          <p:nvPr/>
        </p:nvSpPr>
        <p:spPr>
          <a:xfrm>
            <a:off x="15701959" y="16625560"/>
            <a:ext cx="867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Taste: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56BE503-7ECB-5A4C-A324-CD8B9AD0A0B4}"/>
              </a:ext>
            </a:extLst>
          </p:cNvPr>
          <p:cNvSpPr txBox="1"/>
          <p:nvPr/>
        </p:nvSpPr>
        <p:spPr>
          <a:xfrm>
            <a:off x="15652262" y="19079362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Health: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 Box 20">
                <a:extLst>
                  <a:ext uri="{FF2B5EF4-FFF2-40B4-BE49-F238E27FC236}">
                    <a16:creationId xmlns:a16="http://schemas.microsoft.com/office/drawing/2014/main" id="{7243D4D8-E313-474E-A1F8-BEE1B7AC48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7494" y="16276238"/>
                <a:ext cx="2551386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0.8</a:t>
                </a:r>
                <a:endParaRPr lang="en-US" sz="2000" dirty="0"/>
              </a:p>
            </p:txBody>
          </p:sp>
        </mc:Choice>
        <mc:Fallback>
          <p:sp>
            <p:nvSpPr>
              <p:cNvPr id="125" name="Text Box 20">
                <a:extLst>
                  <a:ext uri="{FF2B5EF4-FFF2-40B4-BE49-F238E27FC236}">
                    <a16:creationId xmlns:a16="http://schemas.microsoft.com/office/drawing/2014/main" id="{7243D4D8-E313-474E-A1F8-BEE1B7AC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7494" y="16276238"/>
                <a:ext cx="2551386" cy="400110"/>
              </a:xfrm>
              <a:prstGeom prst="rect">
                <a:avLst/>
              </a:prstGeom>
              <a:blipFill>
                <a:blip r:embed="rId35"/>
                <a:stretch>
                  <a:fillRect t="-9375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 Box 20">
                <a:extLst>
                  <a:ext uri="{FF2B5EF4-FFF2-40B4-BE49-F238E27FC236}">
                    <a16:creationId xmlns:a16="http://schemas.microsoft.com/office/drawing/2014/main" id="{3812B5E8-74FF-CD44-885E-83A9237CC6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7494" y="16592353"/>
                <a:ext cx="2463779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0.5</a:t>
                </a:r>
                <a:endParaRPr lang="en-US" sz="2000" dirty="0"/>
              </a:p>
            </p:txBody>
          </p:sp>
        </mc:Choice>
        <mc:Fallback>
          <p:sp>
            <p:nvSpPr>
              <p:cNvPr id="126" name="Text Box 20">
                <a:extLst>
                  <a:ext uri="{FF2B5EF4-FFF2-40B4-BE49-F238E27FC236}">
                    <a16:creationId xmlns:a16="http://schemas.microsoft.com/office/drawing/2014/main" id="{3812B5E8-74FF-CD44-885E-83A9237CC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7494" y="16592353"/>
                <a:ext cx="2463779" cy="400110"/>
              </a:xfrm>
              <a:prstGeom prst="rect">
                <a:avLst/>
              </a:prstGeom>
              <a:blipFill>
                <a:blip r:embed="rId36"/>
                <a:stretch>
                  <a:fillRect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 Box 20">
                <a:extLst>
                  <a:ext uri="{FF2B5EF4-FFF2-40B4-BE49-F238E27FC236}">
                    <a16:creationId xmlns:a16="http://schemas.microsoft.com/office/drawing/2014/main" id="{E3920FC0-F415-CC4A-8B14-33A4220FF8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7494" y="16853684"/>
                <a:ext cx="249626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0.2</a:t>
                </a:r>
                <a:endParaRPr lang="en-US" sz="2000" dirty="0"/>
              </a:p>
            </p:txBody>
          </p:sp>
        </mc:Choice>
        <mc:Fallback>
          <p:sp>
            <p:nvSpPr>
              <p:cNvPr id="127" name="Text Box 20">
                <a:extLst>
                  <a:ext uri="{FF2B5EF4-FFF2-40B4-BE49-F238E27FC236}">
                    <a16:creationId xmlns:a16="http://schemas.microsoft.com/office/drawing/2014/main" id="{E3920FC0-F415-CC4A-8B14-33A4220FF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7494" y="16853684"/>
                <a:ext cx="2496261" cy="400110"/>
              </a:xfrm>
              <a:prstGeom prst="rect">
                <a:avLst/>
              </a:prstGeom>
              <a:blipFill>
                <a:blip r:embed="rId37"/>
                <a:stretch>
                  <a:fillRect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 Box 20">
                <a:extLst>
                  <a:ext uri="{FF2B5EF4-FFF2-40B4-BE49-F238E27FC236}">
                    <a16:creationId xmlns:a16="http://schemas.microsoft.com/office/drawing/2014/main" id="{3BD50C70-C364-6549-B621-FD3BB0514D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97494" y="17085447"/>
                <a:ext cx="249491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ym typeface="Wingdings" pitchFamily="2" charset="2"/>
                  </a:rPr>
                  <a:t> 0.4</a:t>
                </a:r>
                <a:endParaRPr lang="en-US" sz="2000" dirty="0"/>
              </a:p>
            </p:txBody>
          </p:sp>
        </mc:Choice>
        <mc:Fallback xmlns="">
          <p:sp>
            <p:nvSpPr>
              <p:cNvPr id="128" name="Text Box 20">
                <a:extLst>
                  <a:ext uri="{FF2B5EF4-FFF2-40B4-BE49-F238E27FC236}">
                    <a16:creationId xmlns:a16="http://schemas.microsoft.com/office/drawing/2014/main" id="{3BD50C70-C364-6549-B621-FD3BB0514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7494" y="17085447"/>
                <a:ext cx="2494914" cy="400110"/>
              </a:xfrm>
              <a:prstGeom prst="rect">
                <a:avLst/>
              </a:prstGeom>
              <a:blipFill>
                <a:blip r:embed="rId38"/>
                <a:stretch>
                  <a:fillRect t="-6061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 Box 20">
                <a:extLst>
                  <a:ext uri="{FF2B5EF4-FFF2-40B4-BE49-F238E27FC236}">
                    <a16:creationId xmlns:a16="http://schemas.microsoft.com/office/drawing/2014/main" id="{145E9FCB-11B5-E74E-B43D-D92D1E9349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03870" y="20833589"/>
                <a:ext cx="1641988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0.2</a:t>
                </a:r>
                <a:endParaRPr lang="en-US" sz="2000" dirty="0"/>
              </a:p>
            </p:txBody>
          </p:sp>
        </mc:Choice>
        <mc:Fallback>
          <p:sp>
            <p:nvSpPr>
              <p:cNvPr id="129" name="Text Box 20">
                <a:extLst>
                  <a:ext uri="{FF2B5EF4-FFF2-40B4-BE49-F238E27FC236}">
                    <a16:creationId xmlns:a16="http://schemas.microsoft.com/office/drawing/2014/main" id="{145E9FCB-11B5-E74E-B43D-D92D1E934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03870" y="20833589"/>
                <a:ext cx="1641988" cy="400110"/>
              </a:xfrm>
              <a:prstGeom prst="rect">
                <a:avLst/>
              </a:prstGeom>
              <a:blipFill>
                <a:blip r:embed="rId39"/>
                <a:stretch>
                  <a:fillRect l="-3053" t="-6061" r="-2290" b="-2424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 Box 20">
                <a:extLst>
                  <a:ext uri="{FF2B5EF4-FFF2-40B4-BE49-F238E27FC236}">
                    <a16:creationId xmlns:a16="http://schemas.microsoft.com/office/drawing/2014/main" id="{1C40DD66-9D8D-A748-BA6D-5D11D7F4D9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03869" y="21118784"/>
                <a:ext cx="1585253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E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0.8</a:t>
                </a:r>
                <a:endParaRPr lang="en-US" sz="2000" dirty="0"/>
              </a:p>
            </p:txBody>
          </p:sp>
        </mc:Choice>
        <mc:Fallback>
          <p:sp>
            <p:nvSpPr>
              <p:cNvPr id="130" name="Text Box 20">
                <a:extLst>
                  <a:ext uri="{FF2B5EF4-FFF2-40B4-BE49-F238E27FC236}">
                    <a16:creationId xmlns:a16="http://schemas.microsoft.com/office/drawing/2014/main" id="{1C40DD66-9D8D-A748-BA6D-5D11D7F4D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03869" y="21118784"/>
                <a:ext cx="1585253" cy="400110"/>
              </a:xfrm>
              <a:prstGeom prst="rect">
                <a:avLst/>
              </a:prstGeom>
              <a:blipFill>
                <a:blip r:embed="rId40"/>
                <a:stretch>
                  <a:fillRect l="-3175" t="-6250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 Box 20">
                <a:extLst>
                  <a:ext uri="{FF2B5EF4-FFF2-40B4-BE49-F238E27FC236}">
                    <a16:creationId xmlns:a16="http://schemas.microsoft.com/office/drawing/2014/main" id="{3EF27834-2827-9242-80C7-0F2F694B09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6863" y="20809914"/>
                <a:ext cx="1886554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0.3</a:t>
                </a:r>
                <a:endParaRPr lang="en-US" sz="2000" dirty="0"/>
              </a:p>
            </p:txBody>
          </p:sp>
        </mc:Choice>
        <mc:Fallback>
          <p:sp>
            <p:nvSpPr>
              <p:cNvPr id="131" name="Text Box 20">
                <a:extLst>
                  <a:ext uri="{FF2B5EF4-FFF2-40B4-BE49-F238E27FC236}">
                    <a16:creationId xmlns:a16="http://schemas.microsoft.com/office/drawing/2014/main" id="{3EF27834-2827-9242-80C7-0F2F694B0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46863" y="20809914"/>
                <a:ext cx="1886554" cy="400110"/>
              </a:xfrm>
              <a:prstGeom prst="rect">
                <a:avLst/>
              </a:prstGeom>
              <a:blipFill>
                <a:blip r:embed="rId41"/>
                <a:stretch>
                  <a:fillRect l="-3356" t="-9375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 Box 20">
                <a:extLst>
                  <a:ext uri="{FF2B5EF4-FFF2-40B4-BE49-F238E27FC236}">
                    <a16:creationId xmlns:a16="http://schemas.microsoft.com/office/drawing/2014/main" id="{FF6CED63-9DB0-1245-8724-AC762AA8D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646864" y="21089039"/>
                <a:ext cx="17745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2000" b="0" dirty="0"/>
                  <a:t>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itchFamily="2" charset="2"/>
                  </a:rPr>
                  <a:t> 1</a:t>
                </a:r>
                <a:endParaRPr lang="en-US" sz="2000" dirty="0"/>
              </a:p>
            </p:txBody>
          </p:sp>
        </mc:Choice>
        <mc:Fallback>
          <p:sp>
            <p:nvSpPr>
              <p:cNvPr id="132" name="Text Box 20">
                <a:extLst>
                  <a:ext uri="{FF2B5EF4-FFF2-40B4-BE49-F238E27FC236}">
                    <a16:creationId xmlns:a16="http://schemas.microsoft.com/office/drawing/2014/main" id="{FF6CED63-9DB0-1245-8724-AC762AA8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46864" y="21089039"/>
                <a:ext cx="1774525" cy="400110"/>
              </a:xfrm>
              <a:prstGeom prst="rect">
                <a:avLst/>
              </a:prstGeom>
              <a:blipFill>
                <a:blip r:embed="rId42"/>
                <a:stretch>
                  <a:fillRect l="-3571" t="-9375" b="-2500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97FC64A-723E-474D-A2EA-FE1BB1BCE278}"/>
              </a:ext>
            </a:extLst>
          </p:cNvPr>
          <p:cNvCxnSpPr>
            <a:cxnSpLocks/>
          </p:cNvCxnSpPr>
          <p:nvPr/>
        </p:nvCxnSpPr>
        <p:spPr>
          <a:xfrm>
            <a:off x="17960300" y="17560223"/>
            <a:ext cx="2686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FE03926-B6F1-F146-AE56-C8E2E2BCFCAF}"/>
                  </a:ext>
                </a:extLst>
              </p:cNvPr>
              <p:cNvSpPr txBox="1"/>
              <p:nvPr/>
            </p:nvSpPr>
            <p:spPr>
              <a:xfrm>
                <a:off x="23475432" y="16276791"/>
                <a:ext cx="291810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M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.7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FE03926-B6F1-F146-AE56-C8E2E2BCF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5432" y="16276791"/>
                <a:ext cx="2918107" cy="923779"/>
              </a:xfrm>
              <a:prstGeom prst="rect">
                <a:avLst/>
              </a:prstGeom>
              <a:blipFill>
                <a:blip r:embed="rId43"/>
                <a:stretch>
                  <a:fillRect l="-9565" t="-1370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Box 140">
            <a:extLst>
              <a:ext uri="{FF2B5EF4-FFF2-40B4-BE49-F238E27FC236}">
                <a16:creationId xmlns:a16="http://schemas.microsoft.com/office/drawing/2014/main" id="{C29B4394-66D2-6D4D-9732-04DF83C55F7C}"/>
              </a:ext>
            </a:extLst>
          </p:cNvPr>
          <p:cNvSpPr txBox="1"/>
          <p:nvPr/>
        </p:nvSpPr>
        <p:spPr>
          <a:xfrm>
            <a:off x="24387331" y="15652224"/>
            <a:ext cx="1959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      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73551A6-5178-DE48-A59F-51D5CE029A1D}"/>
                  </a:ext>
                </a:extLst>
              </p:cNvPr>
              <p:cNvSpPr txBox="1"/>
              <p:nvPr/>
            </p:nvSpPr>
            <p:spPr>
              <a:xfrm>
                <a:off x="26435799" y="16624392"/>
                <a:ext cx="164365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𝑎𝑙𝑎𝑑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D73551A6-5178-DE48-A59F-51D5CE029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5799" y="16624392"/>
                <a:ext cx="1643655" cy="707886"/>
              </a:xfrm>
              <a:prstGeom prst="rect">
                <a:avLst/>
              </a:prstGeom>
              <a:blipFill>
                <a:blip r:embed="rId4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4872743-55AC-B24B-9FA5-4E0F5C7BABBB}"/>
                  </a:ext>
                </a:extLst>
              </p:cNvPr>
              <p:cNvSpPr txBox="1"/>
              <p:nvPr/>
            </p:nvSpPr>
            <p:spPr>
              <a:xfrm>
                <a:off x="26333454" y="16133037"/>
                <a:ext cx="20939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𝐵𝑢𝑟𝑟𝑖𝑡𝑜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4872743-55AC-B24B-9FA5-4E0F5C7B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3454" y="16133037"/>
                <a:ext cx="2093907" cy="70788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5A4C274-8784-9846-B337-C56ACB86E85E}"/>
                  </a:ext>
                </a:extLst>
              </p:cNvPr>
              <p:cNvSpPr txBox="1"/>
              <p:nvPr/>
            </p:nvSpPr>
            <p:spPr>
              <a:xfrm>
                <a:off x="23444072" y="19553275"/>
                <a:ext cx="2918107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M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5A4C274-8784-9846-B337-C56ACB86E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4072" y="19553275"/>
                <a:ext cx="2918107" cy="923779"/>
              </a:xfrm>
              <a:prstGeom prst="rect">
                <a:avLst/>
              </a:prstGeom>
              <a:blipFill>
                <a:blip r:embed="rId46"/>
                <a:stretch>
                  <a:fillRect l="-9091" t="-1370" b="-15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207E8741-5BD9-BD44-935D-EB93E2D6802F}"/>
              </a:ext>
            </a:extLst>
          </p:cNvPr>
          <p:cNvSpPr txBox="1"/>
          <p:nvPr/>
        </p:nvSpPr>
        <p:spPr>
          <a:xfrm>
            <a:off x="24355971" y="18928708"/>
            <a:ext cx="1601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     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B53B3E3-65B5-0E4C-B32C-2D6E055996C9}"/>
                  </a:ext>
                </a:extLst>
              </p:cNvPr>
              <p:cNvSpPr txBox="1"/>
              <p:nvPr/>
            </p:nvSpPr>
            <p:spPr>
              <a:xfrm>
                <a:off x="26236190" y="19401417"/>
                <a:ext cx="142866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𝐵𝑒𝑒𝑟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B53B3E3-65B5-0E4C-B32C-2D6E0559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6190" y="19401417"/>
                <a:ext cx="1428660" cy="707886"/>
              </a:xfrm>
              <a:prstGeom prst="rect">
                <a:avLst/>
              </a:prstGeom>
              <a:blipFill>
                <a:blip r:embed="rId47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0E83F0D-44BB-D34E-9116-046AA980F2E9}"/>
                  </a:ext>
                </a:extLst>
              </p:cNvPr>
              <p:cNvSpPr txBox="1"/>
              <p:nvPr/>
            </p:nvSpPr>
            <p:spPr>
              <a:xfrm>
                <a:off x="26201406" y="19864373"/>
                <a:ext cx="18117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𝑊𝑎𝑡𝑒𝑟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0E83F0D-44BB-D34E-9116-046AA980F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1406" y="19864373"/>
                <a:ext cx="1811778" cy="70788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>
            <a:extLst>
              <a:ext uri="{FF2B5EF4-FFF2-40B4-BE49-F238E27FC236}">
                <a16:creationId xmlns:a16="http://schemas.microsoft.com/office/drawing/2014/main" id="{3AFC5FDC-EE7F-9B4E-958F-DC659F84DC98}"/>
              </a:ext>
            </a:extLst>
          </p:cNvPr>
          <p:cNvSpPr/>
          <p:nvPr/>
        </p:nvSpPr>
        <p:spPr>
          <a:xfrm>
            <a:off x="30387015" y="27926233"/>
            <a:ext cx="126151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We have presented an approach for modeling deliberation on </a:t>
            </a:r>
            <a:r>
              <a:rPr lang="en-US" sz="3600" dirty="0" err="1"/>
              <a:t>combinatorially</a:t>
            </a:r>
            <a:r>
              <a:rPr lang="en-US" sz="3600" dirty="0"/>
              <a:t> structured domains.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We show that decomposing decision making into a sequence of deliberation steps performed with DFT is a feasible approach to tackling this problem.</a:t>
            </a:r>
          </a:p>
          <a:p>
            <a:pPr algn="just"/>
            <a:endParaRPr lang="en-US" sz="3600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6597993-C29E-5549-AD3A-9302C8C7817E}"/>
              </a:ext>
            </a:extLst>
          </p:cNvPr>
          <p:cNvSpPr/>
          <p:nvPr/>
        </p:nvSpPr>
        <p:spPr>
          <a:xfrm>
            <a:off x="30339003" y="7088431"/>
            <a:ext cx="120091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Implemented both approaches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Test on randomly generated problems.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 Consider a setting with two attributes and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 We consider a number of variables ranging between 2 and 8 </a:t>
            </a:r>
            <a:r>
              <a:rPr lang="en-US" sz="3600" dirty="0" err="1"/>
              <a:t>wirh</a:t>
            </a:r>
            <a:r>
              <a:rPr lang="en-US" sz="3600" dirty="0"/>
              <a:t> constraint tightness of 20%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Sequential case: </a:t>
            </a:r>
            <a:r>
              <a:rPr lang="en-US" sz="3600" dirty="0"/>
              <a:t>deliberation is stopped after 20 iterations on each variable </a:t>
            </a:r>
          </a:p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Non Sequential case: </a:t>
            </a:r>
            <a:r>
              <a:rPr lang="en-US" sz="3600" dirty="0"/>
              <a:t>deliberation is stopped  after 20n iterations where n is the number of variables.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9FDBB5-FF1B-5F43-BFDB-5B5278D7DCD6}"/>
              </a:ext>
            </a:extLst>
          </p:cNvPr>
          <p:cNvSpPr/>
          <p:nvPr/>
        </p:nvSpPr>
        <p:spPr>
          <a:xfrm>
            <a:off x="15585584" y="23591283"/>
            <a:ext cx="132182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We run the deliberation process only once over the set of candidate options consisting of all complete assignments.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 We assume a single decision to be made over a combinatorial structure. 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411B3BE-733D-264A-A912-A65529E36CC3}"/>
              </a:ext>
            </a:extLst>
          </p:cNvPr>
          <p:cNvSpPr txBox="1"/>
          <p:nvPr/>
        </p:nvSpPr>
        <p:spPr>
          <a:xfrm>
            <a:off x="1456582" y="25712456"/>
            <a:ext cx="1460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 am on a diet I should eat Salad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A9E1521-1AA6-D541-A1D0-F9A85887EC6A}"/>
              </a:ext>
            </a:extLst>
          </p:cNvPr>
          <p:cNvSpPr txBox="1"/>
          <p:nvPr/>
        </p:nvSpPr>
        <p:spPr>
          <a:xfrm>
            <a:off x="4546627" y="23776476"/>
            <a:ext cx="1658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My Cholesterol levels are high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6AB8AFC-A9B4-7548-99EE-8DF399E143A5}"/>
              </a:ext>
            </a:extLst>
          </p:cNvPr>
          <p:cNvSpPr txBox="1"/>
          <p:nvPr/>
        </p:nvSpPr>
        <p:spPr>
          <a:xfrm>
            <a:off x="5044831" y="25866343"/>
            <a:ext cx="1460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 burrito smells better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7E1A859-C072-534E-8FA6-7D72C4D0CE0E}"/>
              </a:ext>
            </a:extLst>
          </p:cNvPr>
          <p:cNvSpPr txBox="1"/>
          <p:nvPr/>
        </p:nvSpPr>
        <p:spPr>
          <a:xfrm>
            <a:off x="2028566" y="24118887"/>
            <a:ext cx="1460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 love how the burrito taste</a:t>
            </a:r>
          </a:p>
        </p:txBody>
      </p:sp>
      <p:sp>
        <p:nvSpPr>
          <p:cNvPr id="155" name="Right Arrow 154">
            <a:extLst>
              <a:ext uri="{FF2B5EF4-FFF2-40B4-BE49-F238E27FC236}">
                <a16:creationId xmlns:a16="http://schemas.microsoft.com/office/drawing/2014/main" id="{280854E4-17B0-674F-AC0C-D521AFCB3056}"/>
              </a:ext>
            </a:extLst>
          </p:cNvPr>
          <p:cNvSpPr/>
          <p:nvPr/>
        </p:nvSpPr>
        <p:spPr>
          <a:xfrm>
            <a:off x="14207833" y="18987157"/>
            <a:ext cx="1099369" cy="134909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830A5FF-A016-CB48-8D30-CB370E96863E}"/>
              </a:ext>
            </a:extLst>
          </p:cNvPr>
          <p:cNvSpPr/>
          <p:nvPr/>
        </p:nvSpPr>
        <p:spPr>
          <a:xfrm>
            <a:off x="16150955" y="7220497"/>
            <a:ext cx="2616015" cy="17225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FCSP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0B7034D-D7B2-BC4F-959C-C4ACC9C978E8}"/>
              </a:ext>
            </a:extLst>
          </p:cNvPr>
          <p:cNvSpPr/>
          <p:nvPr/>
        </p:nvSpPr>
        <p:spPr>
          <a:xfrm>
            <a:off x="19495154" y="7244691"/>
            <a:ext cx="2495042" cy="172250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MDFT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D677005-C74B-B342-B9A9-A99C17622AEA}"/>
              </a:ext>
            </a:extLst>
          </p:cNvPr>
          <p:cNvSpPr txBox="1"/>
          <p:nvPr/>
        </p:nvSpPr>
        <p:spPr>
          <a:xfrm>
            <a:off x="18874038" y="7612645"/>
            <a:ext cx="6335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+</a:t>
            </a:r>
          </a:p>
        </p:txBody>
      </p: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8AAD7676-3FA0-C64B-A93B-F897E8225638}"/>
              </a:ext>
            </a:extLst>
          </p:cNvPr>
          <p:cNvSpPr/>
          <p:nvPr/>
        </p:nvSpPr>
        <p:spPr>
          <a:xfrm>
            <a:off x="22341419" y="7341959"/>
            <a:ext cx="1099369" cy="1625235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 err="1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8240CB-F402-B146-A1BC-B434C6AB5DAC}"/>
              </a:ext>
            </a:extLst>
          </p:cNvPr>
          <p:cNvSpPr txBox="1"/>
          <p:nvPr/>
        </p:nvSpPr>
        <p:spPr>
          <a:xfrm>
            <a:off x="23626485" y="7452115"/>
            <a:ext cx="44823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Combinatorial</a:t>
            </a:r>
          </a:p>
          <a:p>
            <a:r>
              <a:rPr lang="en-US" sz="4400" dirty="0"/>
              <a:t>Decision is Made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8EF4B962-5931-A44A-AC8C-0E340E7864D9}"/>
              </a:ext>
            </a:extLst>
          </p:cNvPr>
          <p:cNvCxnSpPr>
            <a:endCxn id="116" idx="3"/>
          </p:cNvCxnSpPr>
          <p:nvPr/>
        </p:nvCxnSpPr>
        <p:spPr>
          <a:xfrm>
            <a:off x="17780000" y="18341040"/>
            <a:ext cx="509128" cy="2991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846C2CA-6E12-8641-BA28-EBBFF15ED020}"/>
              </a:ext>
            </a:extLst>
          </p:cNvPr>
          <p:cNvCxnSpPr>
            <a:cxnSpLocks/>
          </p:cNvCxnSpPr>
          <p:nvPr/>
        </p:nvCxnSpPr>
        <p:spPr>
          <a:xfrm>
            <a:off x="17791094" y="18690794"/>
            <a:ext cx="500367" cy="120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F8F5AD4-1D9F-D64A-A572-BB899ECDA022}"/>
              </a:ext>
            </a:extLst>
          </p:cNvPr>
          <p:cNvSpPr txBox="1"/>
          <p:nvPr/>
        </p:nvSpPr>
        <p:spPr>
          <a:xfrm>
            <a:off x="18329817" y="18172446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0.7</a:t>
            </a:r>
          </a:p>
          <a:p>
            <a:r>
              <a:rPr lang="en-US" sz="2000" dirty="0"/>
              <a:t>0.3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0BE4EFE-C7DF-9C46-AAB0-76C94AB91B0F}"/>
              </a:ext>
            </a:extLst>
          </p:cNvPr>
          <p:cNvSpPr/>
          <p:nvPr/>
        </p:nvSpPr>
        <p:spPr>
          <a:xfrm>
            <a:off x="23459520" y="1746188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Decision 1:</a:t>
            </a:r>
            <a:endParaRPr lang="en-US" sz="40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A258FFC-7BD3-5947-8E95-1CA6CB620018}"/>
              </a:ext>
            </a:extLst>
          </p:cNvPr>
          <p:cNvSpPr/>
          <p:nvPr/>
        </p:nvSpPr>
        <p:spPr>
          <a:xfrm>
            <a:off x="23426119" y="20912750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Decision 2:</a:t>
            </a:r>
            <a:endParaRPr lang="en-US" sz="4000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4538845-D892-774E-83F6-6E866311A474}"/>
              </a:ext>
            </a:extLst>
          </p:cNvPr>
          <p:cNvCxnSpPr/>
          <p:nvPr/>
        </p:nvCxnSpPr>
        <p:spPr>
          <a:xfrm>
            <a:off x="18345858" y="18370949"/>
            <a:ext cx="524492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2D8DB01-3B64-1F4E-8D13-0222D66EDD2E}"/>
              </a:ext>
            </a:extLst>
          </p:cNvPr>
          <p:cNvSpPr txBox="1"/>
          <p:nvPr/>
        </p:nvSpPr>
        <p:spPr>
          <a:xfrm>
            <a:off x="18868320" y="1819605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3CA509B7-0DC7-F249-AD08-337CCF68C131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30461575" y="19128889"/>
            <a:ext cx="5661396" cy="4246047"/>
          </a:xfrm>
          <a:prstGeom prst="rect">
            <a:avLst/>
          </a:prstGeom>
        </p:spPr>
      </p:pic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5A928FDA-D806-624A-9414-3D95A36DE698}"/>
              </a:ext>
            </a:extLst>
          </p:cNvPr>
          <p:cNvCxnSpPr>
            <a:cxnSpLocks/>
          </p:cNvCxnSpPr>
          <p:nvPr/>
        </p:nvCxnSpPr>
        <p:spPr>
          <a:xfrm>
            <a:off x="20167916" y="16476293"/>
            <a:ext cx="33862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A9FFF882-912F-E24C-8F23-E4C235CFEFA9}"/>
              </a:ext>
            </a:extLst>
          </p:cNvPr>
          <p:cNvCxnSpPr>
            <a:cxnSpLocks/>
          </p:cNvCxnSpPr>
          <p:nvPr/>
        </p:nvCxnSpPr>
        <p:spPr>
          <a:xfrm>
            <a:off x="22824822" y="15922006"/>
            <a:ext cx="0" cy="576562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33AFFACC-5F2F-954E-8891-B1E2F314C5C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132" y="17689310"/>
            <a:ext cx="1181100" cy="927100"/>
          </a:xfrm>
          <a:prstGeom prst="rect">
            <a:avLst/>
          </a:prstGeom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867F6F3F-FA6B-7D46-83D0-E4D5D2AB0EC8}"/>
              </a:ext>
            </a:extLst>
          </p:cNvPr>
          <p:cNvCxnSpPr>
            <a:cxnSpLocks/>
          </p:cNvCxnSpPr>
          <p:nvPr/>
        </p:nvCxnSpPr>
        <p:spPr>
          <a:xfrm>
            <a:off x="20167916" y="16825615"/>
            <a:ext cx="33862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D255BF1E-6A1B-964C-8145-98E6A0185F0F}"/>
              </a:ext>
            </a:extLst>
          </p:cNvPr>
          <p:cNvSpPr txBox="1"/>
          <p:nvPr/>
        </p:nvSpPr>
        <p:spPr>
          <a:xfrm>
            <a:off x="20536203" y="1627925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5474DF3-A086-BE49-A3CF-28B6DC08B57A}"/>
              </a:ext>
            </a:extLst>
          </p:cNvPr>
          <p:cNvSpPr txBox="1"/>
          <p:nvPr/>
        </p:nvSpPr>
        <p:spPr>
          <a:xfrm>
            <a:off x="20547743" y="1662480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FE5386F-14ED-1541-8682-395285D6CBEB}"/>
              </a:ext>
            </a:extLst>
          </p:cNvPr>
          <p:cNvCxnSpPr>
            <a:cxnSpLocks/>
          </p:cNvCxnSpPr>
          <p:nvPr/>
        </p:nvCxnSpPr>
        <p:spPr>
          <a:xfrm>
            <a:off x="21867524" y="18375550"/>
            <a:ext cx="338628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5E387E0E-EE74-B442-A4F1-8CD6F46CFA77}"/>
              </a:ext>
            </a:extLst>
          </p:cNvPr>
          <p:cNvSpPr txBox="1"/>
          <p:nvPr/>
        </p:nvSpPr>
        <p:spPr>
          <a:xfrm>
            <a:off x="22172261" y="1820326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0.2</a:t>
            </a: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5D94DD5A-8BE3-3249-86AF-B96C6261BCF0}"/>
              </a:ext>
            </a:extLst>
          </p:cNvPr>
          <p:cNvCxnSpPr>
            <a:cxnSpLocks/>
          </p:cNvCxnSpPr>
          <p:nvPr/>
        </p:nvCxnSpPr>
        <p:spPr>
          <a:xfrm>
            <a:off x="21942355" y="18741479"/>
            <a:ext cx="338628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557FF2AB-DB26-454F-BCB0-F40EBE099B6D}"/>
              </a:ext>
            </a:extLst>
          </p:cNvPr>
          <p:cNvSpPr txBox="1"/>
          <p:nvPr/>
        </p:nvSpPr>
        <p:spPr>
          <a:xfrm>
            <a:off x="22284289" y="1852638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0.3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4DE35C18-813A-564A-92E9-71AF68B404D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436" y="20572259"/>
            <a:ext cx="698700" cy="1121170"/>
          </a:xfrm>
          <a:prstGeom prst="rect">
            <a:avLst/>
          </a:prstGeom>
        </p:spPr>
      </p:pic>
      <p:sp>
        <p:nvSpPr>
          <p:cNvPr id="191" name="Title 1">
            <a:extLst>
              <a:ext uri="{FF2B5EF4-FFF2-40B4-BE49-F238E27FC236}">
                <a16:creationId xmlns:a16="http://schemas.microsoft.com/office/drawing/2014/main" id="{C175D8AC-B69D-8141-B106-D63D0CDF1EF8}"/>
              </a:ext>
            </a:extLst>
          </p:cNvPr>
          <p:cNvSpPr txBox="1">
            <a:spLocks/>
          </p:cNvSpPr>
          <p:nvPr/>
        </p:nvSpPr>
        <p:spPr bwMode="auto">
          <a:xfrm>
            <a:off x="31370253" y="16899416"/>
            <a:ext cx="6154548" cy="126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Computational Time: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Seq</a:t>
            </a:r>
            <a:r>
              <a:rPr lang="en-US" sz="2800" dirty="0">
                <a:solidFill>
                  <a:schemeClr val="tx1"/>
                </a:solidFill>
              </a:rPr>
              <a:t> vs non-</a:t>
            </a:r>
            <a:r>
              <a:rPr lang="en-US" sz="2800" dirty="0" err="1">
                <a:solidFill>
                  <a:schemeClr val="tx1"/>
                </a:solidFill>
              </a:rPr>
              <a:t>seq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2" name="Title 1">
            <a:extLst>
              <a:ext uri="{FF2B5EF4-FFF2-40B4-BE49-F238E27FC236}">
                <a16:creationId xmlns:a16="http://schemas.microsoft.com/office/drawing/2014/main" id="{32BA8E5F-A035-4742-BA9A-179FA09D1A56}"/>
              </a:ext>
            </a:extLst>
          </p:cNvPr>
          <p:cNvSpPr txBox="1">
            <a:spLocks/>
          </p:cNvSpPr>
          <p:nvPr/>
        </p:nvSpPr>
        <p:spPr bwMode="auto">
          <a:xfrm>
            <a:off x="30867279" y="23858901"/>
            <a:ext cx="6467638" cy="15406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Percentage of times the decision making procedures return solution </a:t>
            </a:r>
          </a:p>
          <a:p>
            <a:r>
              <a:rPr lang="en-US" dirty="0">
                <a:solidFill>
                  <a:schemeClr val="tx1"/>
                </a:solidFill>
              </a:rPr>
              <a:t>that are not optimal/ optimal in one/ both FCSPs.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Title 1">
            <a:extLst>
              <a:ext uri="{FF2B5EF4-FFF2-40B4-BE49-F238E27FC236}">
                <a16:creationId xmlns:a16="http://schemas.microsoft.com/office/drawing/2014/main" id="{AE9E95C0-42C6-0A4B-87C9-B29C1B33FF50}"/>
              </a:ext>
            </a:extLst>
          </p:cNvPr>
          <p:cNvSpPr txBox="1">
            <a:spLocks/>
          </p:cNvSpPr>
          <p:nvPr/>
        </p:nvSpPr>
        <p:spPr bwMode="auto">
          <a:xfrm>
            <a:off x="37524801" y="15282306"/>
            <a:ext cx="6571821" cy="126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Similarity effect on three variables</a:t>
            </a:r>
          </a:p>
        </p:txBody>
      </p:sp>
      <p:sp>
        <p:nvSpPr>
          <p:cNvPr id="194" name="Title 1">
            <a:extLst>
              <a:ext uri="{FF2B5EF4-FFF2-40B4-BE49-F238E27FC236}">
                <a16:creationId xmlns:a16="http://schemas.microsoft.com/office/drawing/2014/main" id="{2F3BEA7C-6E6F-9A4C-AE89-546C6AB06B62}"/>
              </a:ext>
            </a:extLst>
          </p:cNvPr>
          <p:cNvSpPr txBox="1">
            <a:spLocks/>
          </p:cNvSpPr>
          <p:nvPr/>
        </p:nvSpPr>
        <p:spPr bwMode="auto">
          <a:xfrm>
            <a:off x="37678250" y="19906794"/>
            <a:ext cx="6102189" cy="12679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Attraction effect on three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FBEB4FA-72B6-1149-95A1-EF7F622FAF4D}"/>
                  </a:ext>
                </a:extLst>
              </p:cNvPr>
              <p:cNvSpPr txBox="1"/>
              <p:nvPr/>
            </p:nvSpPr>
            <p:spPr>
              <a:xfrm>
                <a:off x="17189331" y="28015562"/>
                <a:ext cx="3389389" cy="1927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0.3</m:t>
                                    </m:r>
                                  </m:e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.7</m:t>
                                    </m:r>
                                  </m:e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0.8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4FBEB4FA-72B6-1149-95A1-EF7F622FA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9331" y="28015562"/>
                <a:ext cx="3389389" cy="1927131"/>
              </a:xfrm>
              <a:prstGeom prst="rect">
                <a:avLst/>
              </a:prstGeom>
              <a:blipFill>
                <a:blip r:embed="rId52"/>
                <a:stretch>
                  <a:fillRect l="-1866" t="-654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96F3D69-4BA0-5846-B872-2BCD14AB4C81}"/>
                  </a:ext>
                </a:extLst>
              </p:cNvPr>
              <p:cNvSpPr txBox="1"/>
              <p:nvPr/>
            </p:nvSpPr>
            <p:spPr>
              <a:xfrm>
                <a:off x="21278346" y="27627026"/>
                <a:ext cx="6603135" cy="27042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</m:eqArr>
                          <m:eqArr>
                            <m:eqArr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−1/3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96F3D69-4BA0-5846-B872-2BCD14AB4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346" y="27627026"/>
                <a:ext cx="6603135" cy="2704202"/>
              </a:xfrm>
              <a:prstGeom prst="rect">
                <a:avLst/>
              </a:prstGeom>
              <a:blipFill>
                <a:blip r:embed="rId53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676C8BA4-68A9-334B-8BB7-6F0E8DFB1375}"/>
              </a:ext>
            </a:extLst>
          </p:cNvPr>
          <p:cNvSpPr txBox="1"/>
          <p:nvPr/>
        </p:nvSpPr>
        <p:spPr>
          <a:xfrm>
            <a:off x="18697000" y="27205257"/>
            <a:ext cx="195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T      H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DBDA1A1-4581-9F42-8A30-07B9453E160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8003378" y="4037258"/>
            <a:ext cx="571500" cy="78108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A6EE109-8A87-4649-B777-5E203E1455F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9025688" y="4036381"/>
            <a:ext cx="7493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D40AEE-5D35-D343-B293-B4AC9D5ED44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654" y="16762259"/>
            <a:ext cx="5600700" cy="381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2D473-8D89-1544-BF7C-0275DFE393C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618" y="21335036"/>
            <a:ext cx="5575300" cy="378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124B7F-7E26-024E-8B94-D3325B1C16D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9292" y="12166744"/>
            <a:ext cx="5600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1669352</Value>
      <Value>1669523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2013-01-21T10:18:00+00:00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ApprovalLog xmlns="4873beb7-5857-4685-be1f-d57550cc96cc" xsi:nil="true"/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TP104001342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875929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LocMarketGroupTiers2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1D71401-7A50-4150-9E41-8D26D4FD6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4C2ADE-A257-45E6-A8A8-A5CFC12AD2E8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Poster</Template>
  <TotalTime>0</TotalTime>
  <Words>522</Words>
  <Application>Microsoft Macintosh PowerPoint</Application>
  <PresentationFormat>Custom</PresentationFormat>
  <Paragraphs>129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 Light</vt:lpstr>
      <vt:lpstr>Cambria Math</vt:lpstr>
      <vt:lpstr>Science Poster</vt:lpstr>
      <vt:lpstr>Decision Making Over Combinatorially-Structured Domains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Martin</dc:creator>
  <cp:lastModifiedBy/>
  <cp:revision>1</cp:revision>
  <dcterms:created xsi:type="dcterms:W3CDTF">2018-02-03T14:50:13Z</dcterms:created>
  <dcterms:modified xsi:type="dcterms:W3CDTF">2019-04-04T00:38:24Z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